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Nunito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font" Target="fonts/Nunito-bold.fntdata"/><Relationship Id="rId10" Type="http://schemas.openxmlformats.org/officeDocument/2006/relationships/slide" Target="slides/slide5.xml"/><Relationship Id="rId21" Type="http://schemas.openxmlformats.org/officeDocument/2006/relationships/font" Target="fonts/Nunito-regular.fntdata"/><Relationship Id="rId13" Type="http://schemas.openxmlformats.org/officeDocument/2006/relationships/slide" Target="slides/slide8.xml"/><Relationship Id="rId24" Type="http://schemas.openxmlformats.org/officeDocument/2006/relationships/font" Target="fonts/Nunito-boldItalic.fntdata"/><Relationship Id="rId12" Type="http://schemas.openxmlformats.org/officeDocument/2006/relationships/slide" Target="slides/slide7.xml"/><Relationship Id="rId23" Type="http://schemas.openxmlformats.org/officeDocument/2006/relationships/font" Target="fonts/Nunito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1c4788afd1_0_2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11c4788afd1_0_2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1c4788afd1_0_1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11c4788afd1_0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1c4788afd1_0_1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11c4788afd1_0_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1c4788afd1_0_1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11c4788afd1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1c4788afd1_0_2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11c4788afd1_0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1c4788afd1_0_2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11c4788afd1_0_2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4820fe9f9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4820fe9f9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1c4788afd1_0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1c4788afd1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1c4788afd1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1c4788afd1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1c4788afd1_0_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11c4788afd1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1c4788afd1_0_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11c4788afd1_0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1c4788afd1_0_1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11c4788afd1_0_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1c4788afd1_0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11c4788afd1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1c4788afd1_0_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11c4788afd1_0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2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5" name="Google Shape;35;p2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" name="Google Shape;119;p11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Google Shape;121;p1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Google Shape;47;p3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Google Shape;48;p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4" name="Google Shape;54;p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" name="Google Shape;61;p5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5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Google Shape;63;p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Google Shape;69;p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7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Google Shape;75;p7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Google Shape;93;p8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4" name="Google Shape;94;p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9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Google Shape;100;p9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9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0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Google Shape;108;p1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www.youtube.com/watch?v=WkdRnuUrsCo" TargetMode="External"/><Relationship Id="rId4" Type="http://schemas.openxmlformats.org/officeDocument/2006/relationships/image" Target="../media/image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l" sz="2120"/>
              <a:t>NAPĘDZAMY PRZYSZŁOŚĆ – TECHNICY PRZEMYSŁU 4.0 (NIE)GOTOWI DO ZMIAN</a:t>
            </a:r>
            <a:endParaRPr sz="212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12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l" sz="2120"/>
              <a:t>Prezentacja z realizacji projektu</a:t>
            </a:r>
            <a:endParaRPr sz="2120"/>
          </a:p>
        </p:txBody>
      </p:sp>
      <p:sp>
        <p:nvSpPr>
          <p:cNvPr id="129" name="Google Shape;129;p13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2022-1-PL01-KA122-SCH-000072696</a:t>
            </a:r>
            <a:endParaRPr/>
          </a:p>
        </p:txBody>
      </p:sp>
      <p:pic>
        <p:nvPicPr>
          <p:cNvPr id="130" name="Google Shape;13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3900" y="983675"/>
            <a:ext cx="4770898" cy="61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2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22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90" name="Google Shape;19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1188" y="757888"/>
            <a:ext cx="8061624" cy="3627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3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Grupa 3 - </a:t>
            </a:r>
            <a:r>
              <a:rPr lang="pl"/>
              <a:t>08.11- 03.12.2021</a:t>
            </a:r>
            <a:r>
              <a:rPr lang="pl"/>
              <a:t> - Martina Franca </a:t>
            </a:r>
            <a:endParaRPr/>
          </a:p>
        </p:txBody>
      </p:sp>
      <p:pic>
        <p:nvPicPr>
          <p:cNvPr id="196" name="Google Shape;19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7650" y="421772"/>
            <a:ext cx="728683" cy="42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33488" y="1554275"/>
            <a:ext cx="6077002" cy="3038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2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04" name="Google Shape;20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8475" y="319763"/>
            <a:ext cx="8007048" cy="4503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25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11" name="Google Shape;21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625" y="241100"/>
            <a:ext cx="8286752" cy="466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Podsumowanie</a:t>
            </a:r>
            <a:endParaRPr/>
          </a:p>
        </p:txBody>
      </p:sp>
      <p:sp>
        <p:nvSpPr>
          <p:cNvPr id="217" name="Google Shape;217;p26"/>
          <p:cNvSpPr txBox="1"/>
          <p:nvPr>
            <p:ph idx="1" type="body"/>
          </p:nvPr>
        </p:nvSpPr>
        <p:spPr>
          <a:xfrm>
            <a:off x="819150" y="1567300"/>
            <a:ext cx="7505700" cy="287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500"/>
              <a:t>Dzięki uczestnictwu naszej szkoły w projekcie, z szansy na realizację staży zagranicznych, skorzystało 56 uczniów, a pieczę nad nimi sprawowało 7 nauczycieli.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500"/>
              <a:t>Wszystkie cele projektu zostały zrealizowane, a zdobyte doświadczenie międzynarodowe będzie pozytywnie rzutować na przyszłość naszych wychowanków.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pl" sz="1500"/>
              <a:t>Mamy nadzieję, że na podstawie doświadczeń zdobytych podczas realizacji mobilności zrealizujemy kolejne, inspirujące projekty we współpracy z zagranicznymi partnerami. </a:t>
            </a:r>
            <a:endParaRPr sz="15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6550" y="2265413"/>
            <a:ext cx="4770898" cy="61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 txBox="1"/>
          <p:nvPr>
            <p:ph idx="1" type="subTitle"/>
          </p:nvPr>
        </p:nvSpPr>
        <p:spPr>
          <a:xfrm>
            <a:off x="1858688" y="31024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2400"/>
              <a:t>Presentation of the project:</a:t>
            </a:r>
            <a:endParaRPr b="1"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2400"/>
              <a:t>2022-1-PL01-KA122-SCH-000072696</a:t>
            </a:r>
            <a:endParaRPr b="1" sz="2400"/>
          </a:p>
        </p:txBody>
      </p:sp>
      <p:pic>
        <p:nvPicPr>
          <p:cNvPr id="136" name="Google Shape;13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39414" y="1540626"/>
            <a:ext cx="2199875" cy="146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43261" y="474600"/>
            <a:ext cx="4057475" cy="82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5"/>
          <p:cNvSpPr txBox="1"/>
          <p:nvPr>
            <p:ph type="title"/>
          </p:nvPr>
        </p:nvSpPr>
        <p:spPr>
          <a:xfrm>
            <a:off x="819150" y="404875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Informacje o projekcie</a:t>
            </a:r>
            <a:endParaRPr/>
          </a:p>
        </p:txBody>
      </p:sp>
      <p:sp>
        <p:nvSpPr>
          <p:cNvPr id="143" name="Google Shape;143;p15"/>
          <p:cNvSpPr txBox="1"/>
          <p:nvPr>
            <p:ph idx="1" type="body"/>
          </p:nvPr>
        </p:nvSpPr>
        <p:spPr>
          <a:xfrm>
            <a:off x="819150" y="1134350"/>
            <a:ext cx="7505700" cy="330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i="1" lang="pl" sz="1100">
                <a:solidFill>
                  <a:srgbClr val="000000"/>
                </a:solidFill>
              </a:rPr>
              <a:t>Głównym celem projektu było nabycie kompetencji kluczowych i zawodowych  przez uczniów, dzięki udziałowi w zagranicznych mobilnościach, a także:</a:t>
            </a:r>
            <a:endParaRPr b="1" i="1" sz="11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i="1" lang="pl" sz="1100">
                <a:solidFill>
                  <a:srgbClr val="000000"/>
                </a:solidFill>
              </a:rPr>
              <a:t>a.	podniesienie kompetencji kluczowych i zawodowych osób uczących się w zawodach technik informatyk i elektronik w Technicznych Zakładach Naukowych i wspomagania ich w dostosowaniu się do nowych warunków obowiązujących na rynku pracy,</a:t>
            </a:r>
            <a:endParaRPr i="1" sz="11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i="1" lang="pl" sz="1100">
                <a:solidFill>
                  <a:srgbClr val="000000"/>
                </a:solidFill>
              </a:rPr>
              <a:t>b.	nawiązanie współpracy międzynarodowej z firmami zagranicznymi w celu nawiązania partnerstwa i wymiany doświadczeń,</a:t>
            </a:r>
            <a:endParaRPr i="1" sz="11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i="1" lang="pl" sz="1100">
                <a:solidFill>
                  <a:srgbClr val="000000"/>
                </a:solidFill>
              </a:rPr>
              <a:t>c.	podniesienie kompetencji językowych, w tym znajomości języka angielskiego branżowego,</a:t>
            </a:r>
            <a:endParaRPr i="1" sz="11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i="1" lang="pl" sz="1100">
                <a:solidFill>
                  <a:srgbClr val="000000"/>
                </a:solidFill>
              </a:rPr>
              <a:t>d.	dostarczenie uczniom umiejętności niezbędnych na rynku pracy oraz w gospodarce konkurencyjnej,</a:t>
            </a:r>
            <a:endParaRPr i="1" sz="11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i="1" lang="pl" sz="1100">
                <a:solidFill>
                  <a:srgbClr val="000000"/>
                </a:solidFill>
              </a:rPr>
              <a:t>e.	podniesienie świadomości uczestników dotyczących innych kultur i krajów,</a:t>
            </a:r>
            <a:endParaRPr i="1" sz="11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i="1" lang="pl" sz="1100">
                <a:solidFill>
                  <a:srgbClr val="000000"/>
                </a:solidFill>
              </a:rPr>
              <a:t>f.	rozwój poczucia europejskiego obywatelstwa i tożsamości;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Informacje o projekcie</a:t>
            </a:r>
            <a:endParaRPr/>
          </a:p>
        </p:txBody>
      </p:sp>
      <p:sp>
        <p:nvSpPr>
          <p:cNvPr id="149" name="Google Shape;149;p16"/>
          <p:cNvSpPr txBox="1"/>
          <p:nvPr>
            <p:ph idx="1" type="body"/>
          </p:nvPr>
        </p:nvSpPr>
        <p:spPr>
          <a:xfrm>
            <a:off x="819150" y="1428750"/>
            <a:ext cx="7505700" cy="305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731"/>
              <a:t>Zre</a:t>
            </a:r>
            <a:r>
              <a:rPr lang="pl" sz="1731"/>
              <a:t>alizowano następujące mobilności</a:t>
            </a:r>
            <a:endParaRPr sz="173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731"/>
              <a:t>Hiszpania:</a:t>
            </a:r>
            <a:endParaRPr sz="173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731"/>
              <a:t>•	grupa 1  - 20.09 – 15.10.2021;  20 osób/t. elektronik+ t.informatyk</a:t>
            </a:r>
            <a:endParaRPr sz="173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731"/>
              <a:t>Włochy:</a:t>
            </a:r>
            <a:endParaRPr sz="173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731"/>
              <a:t>•	 grupa 2 - 20.09-15.10.2021;  21 osób/ t. informatyk</a:t>
            </a:r>
            <a:endParaRPr sz="173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731"/>
              <a:t>•	grupa 3 - 08.11- 03.12.2021;  15 osób/ t. informatyk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7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Grupa 1 - 20.09 – 15.10.2021 - Sevilla </a:t>
            </a:r>
            <a:endParaRPr/>
          </a:p>
        </p:txBody>
      </p:sp>
      <p:pic>
        <p:nvPicPr>
          <p:cNvPr id="155" name="Google Shape;15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66648" y="349423"/>
            <a:ext cx="810692" cy="53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57788" y="1631725"/>
            <a:ext cx="5628424" cy="316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8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8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3" name="Google Shape;16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4175" y="249537"/>
            <a:ext cx="8260774" cy="464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9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9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70" name="Google Shape;17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3450" y="545525"/>
            <a:ext cx="8397100" cy="3972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„Międzynarodowa mobilność edukacyjna uczniów i absolwentów oraz kadry kształcenia zawodowego” realizowanego przez Fundację Rozwoju Systemu Edukacji współfinansowanego przez Unię Europejską w ramach środków Europejskiego Funduszu Społecznego POWER&#10;Nr POWERVET-2020-1-PL01-KA102-081182 projekt realizowany w ramach projektu systemowego&#10;W filmie wykorzystano muzykę:&#10;- Alvaro Soler - El Mismo So&#10;- Alvaro Soler - El Mismo Sol (Under The Same Sun) ft. Jennifer Lopez [B-Case Remix]" id="175" name="Google Shape;175;p20" title="TZN Praktyka - Sevilla  2021 2022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49138" y="454600"/>
            <a:ext cx="5645725" cy="423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1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Grupa 2 - 20.09 – 15.10.2021 - Martina Franca </a:t>
            </a:r>
            <a:endParaRPr/>
          </a:p>
        </p:txBody>
      </p:sp>
      <p:sp>
        <p:nvSpPr>
          <p:cNvPr id="181" name="Google Shape;181;p21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82" name="Google Shape;18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7650" y="421772"/>
            <a:ext cx="728683" cy="42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42700" y="1359475"/>
            <a:ext cx="4658600" cy="349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