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0" r:id="rId14"/>
    <p:sldId id="273" r:id="rId15"/>
    <p:sldId id="274" r:id="rId16"/>
    <p:sldId id="284" r:id="rId17"/>
    <p:sldId id="275" r:id="rId18"/>
    <p:sldId id="282" r:id="rId19"/>
    <p:sldId id="276" r:id="rId20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E965-FD98-4A26-8D4A-820013BF7595}" type="datetimeFigureOut">
              <a:rPr lang="pl-PL" smtClean="0"/>
              <a:pPr/>
              <a:t>2018-09-20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917D-95D5-4D10-B76D-44EEA8B08B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E965-FD98-4A26-8D4A-820013BF7595}" type="datetimeFigureOut">
              <a:rPr lang="pl-PL" smtClean="0"/>
              <a:pPr/>
              <a:t>2018-09-20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917D-95D5-4D10-B76D-44EEA8B08B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E965-FD98-4A26-8D4A-820013BF7595}" type="datetimeFigureOut">
              <a:rPr lang="pl-PL" smtClean="0"/>
              <a:pPr/>
              <a:t>2018-09-20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917D-95D5-4D10-B76D-44EEA8B08B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E965-FD98-4A26-8D4A-820013BF7595}" type="datetimeFigureOut">
              <a:rPr lang="pl-PL" smtClean="0"/>
              <a:pPr/>
              <a:t>2018-09-20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917D-95D5-4D10-B76D-44EEA8B08B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E965-FD98-4A26-8D4A-820013BF7595}" type="datetimeFigureOut">
              <a:rPr lang="pl-PL" smtClean="0"/>
              <a:pPr/>
              <a:t>2018-09-20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917D-95D5-4D10-B76D-44EEA8B08B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E965-FD98-4A26-8D4A-820013BF7595}" type="datetimeFigureOut">
              <a:rPr lang="pl-PL" smtClean="0"/>
              <a:pPr/>
              <a:t>2018-09-20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917D-95D5-4D10-B76D-44EEA8B08B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E965-FD98-4A26-8D4A-820013BF7595}" type="datetimeFigureOut">
              <a:rPr lang="pl-PL" smtClean="0"/>
              <a:pPr/>
              <a:t>2018-09-20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917D-95D5-4D10-B76D-44EEA8B08B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E965-FD98-4A26-8D4A-820013BF7595}" type="datetimeFigureOut">
              <a:rPr lang="pl-PL" smtClean="0"/>
              <a:pPr/>
              <a:t>2018-09-20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917D-95D5-4D10-B76D-44EEA8B08B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E965-FD98-4A26-8D4A-820013BF7595}" type="datetimeFigureOut">
              <a:rPr lang="pl-PL" smtClean="0"/>
              <a:pPr/>
              <a:t>2018-09-20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917D-95D5-4D10-B76D-44EEA8B08B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E965-FD98-4A26-8D4A-820013BF7595}" type="datetimeFigureOut">
              <a:rPr lang="pl-PL" smtClean="0"/>
              <a:pPr/>
              <a:t>2018-09-20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917D-95D5-4D10-B76D-44EEA8B08B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E965-FD98-4A26-8D4A-820013BF7595}" type="datetimeFigureOut">
              <a:rPr lang="pl-PL" smtClean="0"/>
              <a:pPr/>
              <a:t>2018-09-20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96917D-95D5-4D10-B76D-44EEA8B08B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48E965-FD98-4A26-8D4A-820013BF7595}" type="datetimeFigureOut">
              <a:rPr lang="pl-PL" smtClean="0"/>
              <a:pPr/>
              <a:t>2018-09-20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96917D-95D5-4D10-B76D-44EEA8B08BF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lp.org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lp.org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lp.org.p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lp.org.p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Techniczne Zakłady Naukowe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571744"/>
            <a:ext cx="270533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http://www.leonardo.org.pl/sites/leonardo.org.pl/themes/leonardo/img/logo_llp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6" y="3214686"/>
            <a:ext cx="4000528" cy="157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Sewilla 2013-14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endParaRPr lang="pl-PL" sz="6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8800" dirty="0" smtClean="0">
                <a:solidFill>
                  <a:srgbClr val="FF0000"/>
                </a:solidFill>
              </a:rPr>
              <a:t>10</a:t>
            </a:r>
            <a:r>
              <a:rPr lang="pl-PL" sz="6000" dirty="0" smtClean="0">
                <a:solidFill>
                  <a:srgbClr val="FF0000"/>
                </a:solidFill>
              </a:rPr>
              <a:t> </a:t>
            </a:r>
            <a:r>
              <a:rPr lang="pl-PL" sz="5200" dirty="0" smtClean="0">
                <a:solidFill>
                  <a:srgbClr val="FF0000"/>
                </a:solidFill>
              </a:rPr>
              <a:t>nauczycieli</a:t>
            </a:r>
            <a:endParaRPr lang="pl-PL" sz="5200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buNone/>
            </a:pPr>
            <a:endParaRPr lang="pl-PL" sz="6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sz="6600" dirty="0" smtClean="0">
                <a:solidFill>
                  <a:srgbClr val="FFFF00"/>
                </a:solidFill>
              </a:rPr>
              <a:t>22824 Euro</a:t>
            </a:r>
            <a:endParaRPr lang="pl-PL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2013-2015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pl-PL" dirty="0" smtClean="0"/>
              <a:t>    </a:t>
            </a:r>
            <a:r>
              <a:rPr lang="pl-PL" sz="28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2013-1-PL1-ESF01-37490</a:t>
            </a:r>
            <a:br>
              <a:rPr lang="pl-PL" sz="28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2800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„Kreatywność </a:t>
            </a:r>
            <a:r>
              <a:rPr lang="pl-PL" sz="28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ponad granicami drogą do europejskiego rynku </a:t>
            </a:r>
            <a:r>
              <a:rPr lang="pl-PL" sz="2800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pracy”</a:t>
            </a:r>
            <a:endParaRPr lang="pl-PL" dirty="0" smtClean="0"/>
          </a:p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		Dwie 20-osobowe grupy uczniów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klas: organizacja reklamy oraz elektrycy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i elektronicy ponownie realizują 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praktyki zawodowe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  w Londonderry w Irlandii Północnej w ramach Programu Leonardo da Vinci</a:t>
            </a:r>
          </a:p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Partner: North West </a:t>
            </a:r>
            <a:r>
              <a:rPr lang="pl-PL" b="1" dirty="0" err="1" smtClean="0">
                <a:solidFill>
                  <a:srgbClr val="FF0000"/>
                </a:solidFill>
              </a:rPr>
              <a:t>Academy</a:t>
            </a: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847771"/>
            <a:ext cx="2952328" cy="10879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Londonderry 2013-2015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0" y="2428869"/>
            <a:ext cx="4298920" cy="3222748"/>
          </a:xfrm>
          <a:prstGeom prst="rect">
            <a:avLst/>
          </a:prstGeom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030"/>
            <a:ext cx="4038600" cy="30295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Londonderry 2013-15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pl-PL" sz="6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8800" dirty="0" smtClean="0">
                <a:solidFill>
                  <a:srgbClr val="FF0000"/>
                </a:solidFill>
              </a:rPr>
              <a:t>40 </a:t>
            </a:r>
            <a:r>
              <a:rPr lang="pl-PL" sz="6400" dirty="0" smtClean="0">
                <a:solidFill>
                  <a:srgbClr val="FF0000"/>
                </a:solidFill>
              </a:rPr>
              <a:t>uczniów </a:t>
            </a:r>
            <a:r>
              <a:rPr lang="pl-PL" sz="7800" dirty="0" smtClean="0">
                <a:solidFill>
                  <a:srgbClr val="FF0000"/>
                </a:solidFill>
              </a:rPr>
              <a:t> </a:t>
            </a:r>
            <a:r>
              <a:rPr lang="pl-PL" sz="8800" dirty="0" smtClean="0">
                <a:solidFill>
                  <a:srgbClr val="FF0000"/>
                </a:solidFill>
              </a:rPr>
              <a:t>4</a:t>
            </a:r>
            <a:r>
              <a:rPr lang="pl-PL" sz="6000" dirty="0" smtClean="0">
                <a:solidFill>
                  <a:srgbClr val="FF0000"/>
                </a:solidFill>
              </a:rPr>
              <a:t> </a:t>
            </a:r>
            <a:r>
              <a:rPr lang="pl-PL" sz="5200" dirty="0" smtClean="0">
                <a:solidFill>
                  <a:srgbClr val="FF0000"/>
                </a:solidFill>
              </a:rPr>
              <a:t>nauczycieli</a:t>
            </a:r>
            <a:endParaRPr lang="pl-PL" sz="5200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pl-PL" sz="6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sz="6600" dirty="0" smtClean="0">
                <a:solidFill>
                  <a:srgbClr val="FFFF00"/>
                </a:solidFill>
              </a:rPr>
              <a:t>119920   Euro</a:t>
            </a:r>
            <a:endParaRPr lang="pl-PL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2015-2016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    </a:t>
            </a:r>
          </a:p>
          <a:p>
            <a:pPr marL="0" lvl="0" indent="0" algn="ctr">
              <a:buNone/>
            </a:pPr>
            <a:r>
              <a:rPr lang="pl-PL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2014-1-PL01-KA102-000405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„ </a:t>
            </a:r>
            <a:r>
              <a:rPr lang="pl-PL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Praktyka zawodowa w Irlandii szansą na lepszy start </a:t>
            </a:r>
            <a:r>
              <a:rPr lang="pl-PL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zawodowy”</a:t>
            </a: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		Trzy grupy: jedna  20-osobowa i dwie 18-osobowe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klas informatycznych realizują 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praktyki zawodowe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  w Cork w Irlandii  w ramach Programu Erasmus+</a:t>
            </a:r>
          </a:p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Partner: </a:t>
            </a:r>
            <a:r>
              <a:rPr lang="pl-PL" b="1" dirty="0" err="1" smtClean="0">
                <a:solidFill>
                  <a:srgbClr val="FF0000"/>
                </a:solidFill>
              </a:rPr>
              <a:t>Your</a:t>
            </a:r>
            <a:r>
              <a:rPr lang="pl-PL" b="1" dirty="0" smtClean="0">
                <a:solidFill>
                  <a:srgbClr val="FF0000"/>
                </a:solidFill>
              </a:rPr>
              <a:t> International </a:t>
            </a:r>
            <a:r>
              <a:rPr lang="pl-PL" b="1" dirty="0" err="1" smtClean="0">
                <a:solidFill>
                  <a:srgbClr val="FF0000"/>
                </a:solidFill>
              </a:rPr>
              <a:t>Training</a:t>
            </a: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764704"/>
            <a:ext cx="270533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Cork 2015-16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pl-PL" sz="6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8800" dirty="0" smtClean="0">
                <a:solidFill>
                  <a:srgbClr val="FF0000"/>
                </a:solidFill>
              </a:rPr>
              <a:t>52 </a:t>
            </a:r>
            <a:r>
              <a:rPr lang="pl-PL" sz="6400" dirty="0" smtClean="0">
                <a:solidFill>
                  <a:srgbClr val="FF0000"/>
                </a:solidFill>
              </a:rPr>
              <a:t>uczniów </a:t>
            </a:r>
            <a:r>
              <a:rPr lang="pl-PL" sz="7800" dirty="0" smtClean="0">
                <a:solidFill>
                  <a:srgbClr val="FF0000"/>
                </a:solidFill>
              </a:rPr>
              <a:t> </a:t>
            </a:r>
            <a:r>
              <a:rPr lang="pl-PL" sz="8800" dirty="0" smtClean="0">
                <a:solidFill>
                  <a:srgbClr val="FF0000"/>
                </a:solidFill>
              </a:rPr>
              <a:t>6</a:t>
            </a:r>
            <a:r>
              <a:rPr lang="pl-PL" sz="6000" dirty="0" smtClean="0">
                <a:solidFill>
                  <a:srgbClr val="FF0000"/>
                </a:solidFill>
              </a:rPr>
              <a:t> </a:t>
            </a:r>
            <a:r>
              <a:rPr lang="pl-PL" sz="5200" dirty="0" smtClean="0">
                <a:solidFill>
                  <a:srgbClr val="FF0000"/>
                </a:solidFill>
              </a:rPr>
              <a:t>nauczycieli</a:t>
            </a:r>
            <a:endParaRPr lang="pl-PL" sz="5200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pl-PL" sz="6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sz="6000" b="1" dirty="0" smtClean="0">
                <a:solidFill>
                  <a:srgbClr val="FFFF00"/>
                </a:solidFill>
              </a:rPr>
              <a:t>159 234</a:t>
            </a:r>
            <a:r>
              <a:rPr lang="pl-PL" sz="6600" dirty="0" smtClean="0">
                <a:solidFill>
                  <a:srgbClr val="FFFF00"/>
                </a:solidFill>
              </a:rPr>
              <a:t>   Euro</a:t>
            </a:r>
            <a:endParaRPr lang="pl-PL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052736"/>
            <a:ext cx="8496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2015-1-PL01-KA102-015573</a:t>
            </a:r>
            <a:endParaRPr lang="pl-PL" sz="2400" b="1" dirty="0">
              <a:solidFill>
                <a:srgbClr val="7030A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pl-PL" sz="24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</a:t>
            </a:r>
            <a:r>
              <a:rPr lang="pl-PL" sz="2400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„Praktyka i doświadczenie sekretem sukcesu zawodowego”</a:t>
            </a:r>
            <a:endParaRPr lang="pl-PL" sz="2400" b="1" dirty="0">
              <a:solidFill>
                <a:srgbClr val="7030A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pl-PL" b="1" dirty="0">
              <a:solidFill>
                <a:srgbClr val="7030A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	</a:t>
            </a:r>
            <a:r>
              <a:rPr lang="pl-PL" b="1" dirty="0" smtClean="0">
                <a:solidFill>
                  <a:srgbClr val="FF0000"/>
                </a:solidFill>
              </a:rPr>
              <a:t>dwie 16 osobowe grupy uczniów</a:t>
            </a:r>
          </a:p>
          <a:p>
            <a:pPr algn="ctr">
              <a:buNone/>
            </a:pPr>
            <a:r>
              <a:rPr lang="pl-PL" b="1" dirty="0">
                <a:solidFill>
                  <a:srgbClr val="FF0000"/>
                </a:solidFill>
              </a:rPr>
              <a:t>o</a:t>
            </a:r>
            <a:r>
              <a:rPr lang="pl-PL" b="1" dirty="0" smtClean="0">
                <a:solidFill>
                  <a:srgbClr val="FF0000"/>
                </a:solidFill>
              </a:rPr>
              <a:t>raz 14 nauczycieli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Realizują staże zawodowe w Portugalii</a:t>
            </a:r>
          </a:p>
          <a:p>
            <a:pPr algn="ctr">
              <a:buNone/>
            </a:pPr>
            <a:r>
              <a:rPr lang="pl-PL" b="1" dirty="0"/>
              <a:t>Mobilność osób uczących się i kadry w ramach kształcenia zawodowego </a:t>
            </a:r>
            <a:r>
              <a:rPr lang="pl-PL" dirty="0"/>
              <a:t>realizowanego ze środków </a:t>
            </a:r>
            <a:r>
              <a:rPr lang="pl-PL" b="1" dirty="0"/>
              <a:t>POWER VET</a:t>
            </a:r>
            <a:r>
              <a:rPr lang="pl-PL" dirty="0"/>
              <a:t>, na zasadach programu </a:t>
            </a:r>
            <a:r>
              <a:rPr lang="pl-PL" b="1" dirty="0"/>
              <a:t>Erasmus</a:t>
            </a:r>
            <a:r>
              <a:rPr lang="pl-PL" b="1" dirty="0" smtClean="0"/>
              <a:t>+</a:t>
            </a:r>
            <a:endParaRPr lang="pl-PL" b="1" dirty="0">
              <a:solidFill>
                <a:srgbClr val="FF0000"/>
              </a:solidFill>
            </a:endParaRPr>
          </a:p>
          <a:p>
            <a:pPr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b="1" dirty="0" err="1" smtClean="0">
                <a:solidFill>
                  <a:srgbClr val="FF0000"/>
                </a:solidFill>
              </a:rPr>
              <a:t>Montijo</a:t>
            </a:r>
            <a:r>
              <a:rPr lang="pl-PL" b="1" dirty="0" smtClean="0">
                <a:solidFill>
                  <a:srgbClr val="FF0000"/>
                </a:solidFill>
              </a:rPr>
              <a:t> w </a:t>
            </a:r>
            <a:r>
              <a:rPr lang="pl-PL" b="1" dirty="0" err="1" smtClean="0">
                <a:solidFill>
                  <a:srgbClr val="FF0000"/>
                </a:solidFill>
              </a:rPr>
              <a:t>Potrugalii</a:t>
            </a:r>
            <a:r>
              <a:rPr lang="pl-PL" b="1" dirty="0" smtClean="0">
                <a:solidFill>
                  <a:srgbClr val="FF0000"/>
                </a:solidFill>
              </a:rPr>
              <a:t>; Partner EPD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0"/>
            <a:ext cx="270533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4078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Portugalia 2016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141289" cy="69045"/>
          </a:xfrm>
        </p:spPr>
        <p:txBody>
          <a:bodyPr>
            <a:normAutofit fontScale="25000" lnSpcReduction="20000"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quarter" idx="2"/>
          </p:nvPr>
        </p:nvSpPr>
        <p:spPr>
          <a:xfrm>
            <a:off x="1403648" y="2571744"/>
            <a:ext cx="5400600" cy="3881592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pl-PL" sz="6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8800" dirty="0" smtClean="0">
                <a:solidFill>
                  <a:srgbClr val="FF0000"/>
                </a:solidFill>
              </a:rPr>
              <a:t>32 </a:t>
            </a:r>
            <a:r>
              <a:rPr lang="pl-PL" sz="6400" dirty="0" smtClean="0">
                <a:solidFill>
                  <a:srgbClr val="FF0000"/>
                </a:solidFill>
              </a:rPr>
              <a:t>uczniów </a:t>
            </a:r>
            <a:r>
              <a:rPr lang="pl-PL" sz="7800" dirty="0" smtClean="0">
                <a:solidFill>
                  <a:srgbClr val="FF0000"/>
                </a:solidFill>
              </a:rPr>
              <a:t> </a:t>
            </a:r>
            <a:r>
              <a:rPr lang="pl-PL" sz="6400" dirty="0" smtClean="0">
                <a:solidFill>
                  <a:srgbClr val="FF0000"/>
                </a:solidFill>
              </a:rPr>
              <a:t>16</a:t>
            </a:r>
            <a:r>
              <a:rPr lang="pl-PL" sz="6000" dirty="0" smtClean="0">
                <a:solidFill>
                  <a:srgbClr val="FF0000"/>
                </a:solidFill>
              </a:rPr>
              <a:t> </a:t>
            </a:r>
            <a:r>
              <a:rPr lang="pl-PL" sz="5200" dirty="0" smtClean="0">
                <a:solidFill>
                  <a:srgbClr val="FF0000"/>
                </a:solidFill>
              </a:rPr>
              <a:t>nauczycieli</a:t>
            </a:r>
          </a:p>
          <a:p>
            <a:pPr>
              <a:buNone/>
            </a:pPr>
            <a:endParaRPr lang="pl-PL" sz="5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5200" b="1" dirty="0" smtClean="0"/>
              <a:t>95380 Euro</a:t>
            </a:r>
          </a:p>
          <a:p>
            <a:pPr>
              <a:buNone/>
            </a:pPr>
            <a:endParaRPr lang="pl-PL" sz="5200" dirty="0">
              <a:solidFill>
                <a:srgbClr val="FF0000"/>
              </a:solidFill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4"/>
          </p:nvPr>
        </p:nvSpPr>
        <p:spPr>
          <a:xfrm>
            <a:off x="8501090" y="2514600"/>
            <a:ext cx="185710" cy="57144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sz="6000" dirty="0">
              <a:solidFill>
                <a:srgbClr val="FF0000"/>
              </a:solidFill>
            </a:endParaRPr>
          </a:p>
          <a:p>
            <a:pPr>
              <a:buNone/>
            </a:pPr>
            <a:endParaRPr lang="pl-PL" sz="5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sz="5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sz="5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1538" y="1214422"/>
            <a:ext cx="73168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4000" dirty="0" smtClean="0">
                <a:solidFill>
                  <a:srgbClr val="FF0000"/>
                </a:solidFill>
              </a:rPr>
              <a:t>Obecnie realizowane są </a:t>
            </a:r>
            <a:r>
              <a:rPr lang="pl-PL" sz="4000" dirty="0" smtClean="0">
                <a:solidFill>
                  <a:srgbClr val="FF0000"/>
                </a:solidFill>
              </a:rPr>
              <a:t>trzy</a:t>
            </a:r>
            <a:r>
              <a:rPr lang="pl-PL" sz="4000" dirty="0" smtClean="0">
                <a:solidFill>
                  <a:srgbClr val="FF0000"/>
                </a:solidFill>
              </a:rPr>
              <a:t> projekty: </a:t>
            </a:r>
          </a:p>
          <a:p>
            <a:pPr algn="ctr">
              <a:buNone/>
            </a:pPr>
            <a:r>
              <a:rPr lang="pl-PL" sz="3200" dirty="0">
                <a:solidFill>
                  <a:srgbClr val="FF0000"/>
                </a:solidFill>
              </a:rPr>
              <a:t>d</a:t>
            </a:r>
            <a:r>
              <a:rPr lang="pl-PL" sz="3200" dirty="0" smtClean="0">
                <a:solidFill>
                  <a:srgbClr val="FF0000"/>
                </a:solidFill>
              </a:rPr>
              <a:t>wa </a:t>
            </a:r>
            <a:r>
              <a:rPr lang="pl-PL" sz="3200" dirty="0" smtClean="0">
                <a:solidFill>
                  <a:srgbClr val="FF0000"/>
                </a:solidFill>
              </a:rPr>
              <a:t>w </a:t>
            </a:r>
            <a:r>
              <a:rPr lang="pl-PL" sz="3200" dirty="0" smtClean="0">
                <a:solidFill>
                  <a:srgbClr val="FF0000"/>
                </a:solidFill>
              </a:rPr>
              <a:t>Irlandii </a:t>
            </a:r>
          </a:p>
          <a:p>
            <a:pPr lvl="0" algn="ctr"/>
            <a:r>
              <a:rPr lang="pl-PL" sz="3200" b="1" dirty="0"/>
              <a:t>nr</a:t>
            </a:r>
            <a:r>
              <a:rPr lang="pl-PL" sz="3200" dirty="0"/>
              <a:t> </a:t>
            </a:r>
            <a:r>
              <a:rPr lang="pl-PL" sz="3200" dirty="0" smtClean="0"/>
              <a:t>2016-1-PL01-KA102-025740</a:t>
            </a:r>
            <a:r>
              <a:rPr lang="pl-PL" sz="3200" b="1" dirty="0" smtClean="0"/>
              <a:t> </a:t>
            </a:r>
          </a:p>
          <a:p>
            <a:pPr lvl="0" algn="ctr"/>
            <a:r>
              <a:rPr lang="pl-PL" sz="3200" b="1" dirty="0" smtClean="0"/>
              <a:t>nr</a:t>
            </a:r>
            <a:r>
              <a:rPr lang="pl-PL" sz="3200" dirty="0" smtClean="0"/>
              <a:t> </a:t>
            </a:r>
            <a:r>
              <a:rPr lang="pl-PL" sz="3200" dirty="0" smtClean="0"/>
              <a:t>2017-1-PL01-KA102-037509</a:t>
            </a:r>
          </a:p>
          <a:p>
            <a:pPr algn="ctr">
              <a:buNone/>
            </a:pPr>
            <a:r>
              <a:rPr lang="pl-PL" sz="3200" dirty="0"/>
              <a:t>o</a:t>
            </a:r>
            <a:r>
              <a:rPr lang="pl-PL" sz="3200" dirty="0" smtClean="0"/>
              <a:t>raz jeden we Włoszech:</a:t>
            </a:r>
          </a:p>
          <a:p>
            <a:pPr algn="ctr">
              <a:buNone/>
            </a:pPr>
            <a:r>
              <a:rPr lang="pl-PL" sz="3200" dirty="0" smtClean="0"/>
              <a:t>nr </a:t>
            </a:r>
            <a:r>
              <a:rPr lang="pl-PL" sz="3200" i="1" dirty="0" smtClean="0"/>
              <a:t>2018-1-PL01-KA102-047564</a:t>
            </a:r>
          </a:p>
          <a:p>
            <a:pPr algn="ctr"/>
            <a:r>
              <a:rPr lang="pl-PL" sz="4000" dirty="0">
                <a:solidFill>
                  <a:srgbClr val="FF0000"/>
                </a:solidFill>
              </a:rPr>
              <a:t>łącznie dla </a:t>
            </a:r>
            <a:r>
              <a:rPr lang="pl-PL" sz="4000" dirty="0" smtClean="0">
                <a:solidFill>
                  <a:srgbClr val="FF0000"/>
                </a:solidFill>
              </a:rPr>
              <a:t>160 </a:t>
            </a:r>
            <a:r>
              <a:rPr lang="pl-PL" sz="4000" dirty="0">
                <a:solidFill>
                  <a:srgbClr val="FF0000"/>
                </a:solidFill>
              </a:rPr>
              <a:t>uczniów i </a:t>
            </a:r>
            <a:r>
              <a:rPr lang="pl-PL" sz="4000" dirty="0" smtClean="0">
                <a:solidFill>
                  <a:srgbClr val="FF0000"/>
                </a:solidFill>
              </a:rPr>
              <a:t>21 </a:t>
            </a:r>
            <a:r>
              <a:rPr lang="pl-PL" sz="4000" dirty="0">
                <a:solidFill>
                  <a:srgbClr val="FF0000"/>
                </a:solidFill>
              </a:rPr>
              <a:t>nauczycieli</a:t>
            </a:r>
          </a:p>
          <a:p>
            <a:pPr algn="ctr">
              <a:buNone/>
            </a:pPr>
            <a:endParaRPr lang="pl-PL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Podsumowanie: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pl-PL" sz="3200" b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Projekty </a:t>
            </a:r>
            <a:r>
              <a:rPr lang="pl-PL" sz="3200" b="1" dirty="0" err="1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mobilnościowe</a:t>
            </a:r>
            <a:r>
              <a:rPr lang="pl-PL" sz="3200" b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TZN realizują od 2011 roku</a:t>
            </a:r>
          </a:p>
          <a:p>
            <a:r>
              <a:rPr lang="pl-PL" sz="3200" b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Zostały skierowane do </a:t>
            </a:r>
            <a:r>
              <a:rPr lang="pl-PL" sz="5400" b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290</a:t>
            </a:r>
            <a:r>
              <a:rPr lang="pl-PL" sz="3200" b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uczniów</a:t>
            </a:r>
          </a:p>
          <a:p>
            <a:r>
              <a:rPr lang="pl-PL" sz="3200" b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Zawierały realizacje 60 mobilności nauczycieli</a:t>
            </a:r>
          </a:p>
          <a:p>
            <a:r>
              <a:rPr lang="pl-PL" sz="3200" b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Otrzymaliśmy dotację na kwotę </a:t>
            </a:r>
          </a:p>
          <a:p>
            <a:pPr>
              <a:buNone/>
            </a:pPr>
            <a:r>
              <a:rPr lang="pl-PL" sz="3200" b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</a:p>
          <a:p>
            <a:pPr>
              <a:buNone/>
            </a:pPr>
            <a:r>
              <a:rPr lang="pl-PL" sz="3200" b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  <a:r>
              <a:rPr lang="pl-PL" sz="4400" b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799 946 Euro  czyli  3 681 757 zł</a:t>
            </a:r>
            <a:endParaRPr lang="pl-PL" sz="4400" b="1" dirty="0">
              <a:solidFill>
                <a:schemeClr val="accent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2011-2012             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pl-PL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2011-1-PL1-LEO01-19142</a:t>
            </a:r>
            <a:r>
              <a:rPr lang="pl-PL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l-PL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„Szansa </a:t>
            </a:r>
            <a:r>
              <a:rPr lang="pl-PL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 sukces - rozwijanie wiedzy informatycznej przez zdobywanie międzynarodowych </a:t>
            </a:r>
            <a:r>
              <a:rPr lang="pl-PL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doświadczeń”</a:t>
            </a:r>
            <a:endParaRPr lang="pl-PL" b="1" dirty="0">
              <a:solidFill>
                <a:srgbClr val="7030A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		Dwie 16-osobowe grupy uczniów klas informatycznych realizują praktyki zawodowe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   w Londonderry w Irlandii Północnej w ramach Programu Leonardo da Vinci</a:t>
            </a:r>
          </a:p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Partner: North West Akademii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Obraz 3" descr="http://www.leonardo.org.pl/sites/leonardo.org.pl/themes/leonardo/img/logo_llp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3844"/>
            <a:ext cx="3466728" cy="1048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Londonderry 2011-12</a:t>
            </a:r>
            <a:endParaRPr lang="pl-PL" dirty="0"/>
          </a:p>
        </p:txBody>
      </p:sp>
      <p:pic>
        <p:nvPicPr>
          <p:cNvPr id="2050" name="Picture 2" descr="C:\Stary Komputer\Pulpit\projekty\stary leon\projekt\LDV_Irlandia\pobyt_irlandia\P31802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Stary Komputer\Pulpit\projekty\stary leon\projekt\LDV_Irlandia\pobyt_irlandia\P32504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Londonderry 2011-12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endParaRPr lang="pl-PL" sz="6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6000" dirty="0" smtClean="0">
                <a:solidFill>
                  <a:srgbClr val="FF0000"/>
                </a:solidFill>
              </a:rPr>
              <a:t>32 uczniów</a:t>
            </a:r>
          </a:p>
          <a:p>
            <a:pPr>
              <a:buNone/>
            </a:pPr>
            <a:r>
              <a:rPr lang="pl-PL" sz="6000" dirty="0" smtClean="0">
                <a:solidFill>
                  <a:srgbClr val="FF0000"/>
                </a:solidFill>
              </a:rPr>
              <a:t>4 </a:t>
            </a:r>
            <a:r>
              <a:rPr lang="pl-PL" sz="5200" dirty="0" smtClean="0">
                <a:solidFill>
                  <a:srgbClr val="FF0000"/>
                </a:solidFill>
              </a:rPr>
              <a:t>nauczycieli</a:t>
            </a:r>
            <a:endParaRPr lang="pl-PL" sz="5200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buNone/>
            </a:pPr>
            <a:endParaRPr lang="pl-PL" sz="6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sz="6600" dirty="0" smtClean="0">
                <a:solidFill>
                  <a:srgbClr val="FFFF00"/>
                </a:solidFill>
              </a:rPr>
              <a:t>119920 Euro</a:t>
            </a:r>
            <a:endParaRPr lang="pl-PL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2012-2014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pl-PL" dirty="0" smtClean="0"/>
              <a:t>    </a:t>
            </a:r>
            <a:r>
              <a:rPr lang="pl-PL" sz="30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2012-1-PL1-LEO01-27789</a:t>
            </a:r>
            <a:br>
              <a:rPr lang="pl-PL" sz="30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3000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„Mobilność </a:t>
            </a:r>
            <a:r>
              <a:rPr lang="pl-PL" sz="30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jest miarą </a:t>
            </a:r>
            <a:r>
              <a:rPr lang="pl-PL" sz="3000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sukcesu”</a:t>
            </a:r>
            <a:endParaRPr lang="pl-PL" dirty="0" smtClean="0"/>
          </a:p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		Dwie 16-osobowe grupy uczniów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  klas informatycznych realizują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praktyki zawodowe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  w Hiszpanii w ramach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Programu Leonardo da Vinci</a:t>
            </a:r>
          </a:p>
          <a:p>
            <a:pPr algn="ctr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Partner: </a:t>
            </a:r>
            <a:r>
              <a:rPr lang="pl-PL" b="1" dirty="0" err="1" smtClean="0">
                <a:solidFill>
                  <a:srgbClr val="FF0000"/>
                </a:solidFill>
              </a:rPr>
              <a:t>EuroMind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Obraz 3" descr="http://www.leonardo.org.pl/sites/leonardo.org.pl/themes/leonardo/img/logo_llp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9648"/>
            <a:ext cx="3322712" cy="152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Ubeda</a:t>
            </a:r>
            <a:r>
              <a:rPr lang="pl-PL" dirty="0" smtClean="0"/>
              <a:t> 2012-2014</a:t>
            </a:r>
            <a:endParaRPr lang="pl-PL" dirty="0"/>
          </a:p>
        </p:txBody>
      </p:sp>
      <p:pic>
        <p:nvPicPr>
          <p:cNvPr id="3074" name="Picture 2" descr="C:\Stary Komputer\Pulpit\projekty\hiszpania\zdjęcia\Hiszpania 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Stary Komputer\Pulpit\projekty\hiszpania\gazetki\Hiszpania 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Ubeda</a:t>
            </a:r>
            <a:r>
              <a:rPr lang="pl-PL" dirty="0" smtClean="0"/>
              <a:t> 2012-14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endParaRPr lang="pl-PL" sz="6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6000" dirty="0" smtClean="0">
                <a:solidFill>
                  <a:srgbClr val="FF0000"/>
                </a:solidFill>
              </a:rPr>
              <a:t>32 uczniów</a:t>
            </a:r>
          </a:p>
          <a:p>
            <a:pPr>
              <a:buNone/>
            </a:pPr>
            <a:r>
              <a:rPr lang="pl-PL" sz="6000" dirty="0" smtClean="0">
                <a:solidFill>
                  <a:srgbClr val="FF0000"/>
                </a:solidFill>
              </a:rPr>
              <a:t>4 </a:t>
            </a:r>
            <a:r>
              <a:rPr lang="pl-PL" sz="5200" dirty="0" smtClean="0">
                <a:solidFill>
                  <a:srgbClr val="FF0000"/>
                </a:solidFill>
              </a:rPr>
              <a:t>nauczycieli</a:t>
            </a:r>
            <a:endParaRPr lang="pl-PL" sz="5200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buNone/>
            </a:pPr>
            <a:endParaRPr lang="pl-PL" sz="6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sz="6600" dirty="0" smtClean="0">
                <a:solidFill>
                  <a:srgbClr val="FFFF00"/>
                </a:solidFill>
              </a:rPr>
              <a:t>93332 Euro</a:t>
            </a:r>
            <a:endParaRPr lang="pl-PL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2013-2014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    </a:t>
            </a:r>
            <a:r>
              <a:rPr lang="pl-PL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2013-1-PL1-LEO03-38369</a:t>
            </a:r>
            <a:endParaRPr lang="pl-PL" b="1" dirty="0">
              <a:solidFill>
                <a:srgbClr val="7030A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„Mobilność </a:t>
            </a:r>
            <a:r>
              <a:rPr lang="pl-PL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nauczycieli gwarancją profesjonalnego kształcenia </a:t>
            </a:r>
            <a:r>
              <a:rPr lang="pl-PL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uczniów”</a:t>
            </a:r>
          </a:p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		1o nauczycieli TZN realizuje projekt </a:t>
            </a:r>
            <a:r>
              <a:rPr lang="pl-PL" b="1" dirty="0" err="1" smtClean="0">
                <a:solidFill>
                  <a:srgbClr val="FF0000"/>
                </a:solidFill>
              </a:rPr>
              <a:t>mobilnościowy</a:t>
            </a: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  w Hiszpanii w ramach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Programu Leonardo da Vinci</a:t>
            </a:r>
          </a:p>
          <a:p>
            <a:pPr algn="ctr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Partner: </a:t>
            </a:r>
            <a:r>
              <a:rPr lang="pl-PL" b="1" dirty="0" err="1" smtClean="0">
                <a:solidFill>
                  <a:srgbClr val="FF0000"/>
                </a:solidFill>
              </a:rPr>
              <a:t>EuroMind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Obraz 3" descr="http://www.leonardo.org.pl/sites/leonardo.org.pl/themes/leonardo/img/logo_llp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1436"/>
            <a:ext cx="3424464" cy="1449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Sewilla 2013-2014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 descr="E:\FOTO_Hiszpania\1\IMG_81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4214842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ymbol zastępczy zawartości 9" descr="E:\FOTO_Hiszpania\1\IMG_812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928802"/>
            <a:ext cx="5143504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2069</TotalTime>
  <Words>161</Words>
  <Application>Microsoft Office PowerPoint</Application>
  <PresentationFormat>Pokaz na ekranie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Andalus</vt:lpstr>
      <vt:lpstr>Calibri</vt:lpstr>
      <vt:lpstr>Constantia</vt:lpstr>
      <vt:lpstr>Wingdings 2</vt:lpstr>
      <vt:lpstr>Przepływ</vt:lpstr>
      <vt:lpstr>Techniczne Zakłady Naukowe</vt:lpstr>
      <vt:lpstr>2011-2012               </vt:lpstr>
      <vt:lpstr>Londonderry 2011-12</vt:lpstr>
      <vt:lpstr>Londonderry 2011-12</vt:lpstr>
      <vt:lpstr>2012-2014</vt:lpstr>
      <vt:lpstr>Ubeda 2012-2014</vt:lpstr>
      <vt:lpstr>Ubeda 2012-14</vt:lpstr>
      <vt:lpstr>2013-2014</vt:lpstr>
      <vt:lpstr>Sewilla 2013-2014</vt:lpstr>
      <vt:lpstr>Sewilla 2013-14</vt:lpstr>
      <vt:lpstr>2013-2015</vt:lpstr>
      <vt:lpstr>Londonderry 2013-2015</vt:lpstr>
      <vt:lpstr>Londonderry 2013-15</vt:lpstr>
      <vt:lpstr>2015-2016</vt:lpstr>
      <vt:lpstr>Cork 2015-16</vt:lpstr>
      <vt:lpstr>Prezentacja programu PowerPoint</vt:lpstr>
      <vt:lpstr>Portugalia 2016</vt:lpstr>
      <vt:lpstr>Prezentacja programu PowerPoint</vt:lpstr>
      <vt:lpstr>Podsumowanie: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Techniczne Zakłady Naukowe</dc:title>
  <dc:creator>Joanna</dc:creator>
  <cp:lastModifiedBy>jporębska</cp:lastModifiedBy>
  <cp:revision>206</cp:revision>
  <cp:lastPrinted>2018-09-20T06:28:13Z</cp:lastPrinted>
  <dcterms:created xsi:type="dcterms:W3CDTF">2016-07-20T16:54:50Z</dcterms:created>
  <dcterms:modified xsi:type="dcterms:W3CDTF">2018-09-20T06:31:55Z</dcterms:modified>
</cp:coreProperties>
</file>